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59" r:id="rId4"/>
    <p:sldId id="273" r:id="rId5"/>
    <p:sldId id="275" r:id="rId6"/>
    <p:sldId id="274" r:id="rId7"/>
    <p:sldId id="276" r:id="rId8"/>
    <p:sldId id="299" r:id="rId9"/>
    <p:sldId id="301" r:id="rId10"/>
    <p:sldId id="298" r:id="rId11"/>
    <p:sldId id="300" r:id="rId12"/>
    <p:sldId id="277" r:id="rId13"/>
    <p:sldId id="278" r:id="rId14"/>
    <p:sldId id="281" r:id="rId15"/>
    <p:sldId id="288" r:id="rId16"/>
    <p:sldId id="294" r:id="rId17"/>
    <p:sldId id="287" r:id="rId18"/>
    <p:sldId id="293" r:id="rId19"/>
    <p:sldId id="291" r:id="rId20"/>
    <p:sldId id="292" r:id="rId21"/>
    <p:sldId id="283" r:id="rId22"/>
    <p:sldId id="272" r:id="rId23"/>
    <p:sldId id="296" r:id="rId24"/>
    <p:sldId id="297" r:id="rId25"/>
    <p:sldId id="295" r:id="rId26"/>
    <p:sldId id="269" r:id="rId27"/>
  </p:sldIdLst>
  <p:sldSz cx="18288000" cy="10287000"/>
  <p:notesSz cx="10287000" cy="18288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새굴림" panose="0203060000010101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한컴 윤고딕 240" panose="02020603020101020101" pitchFamily="18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0AB0CD-8986-DBB4-99D5-DD07C171EBA2}" name="이현민" initials="이" userId="S::dkdldpdy78@dyu.ac.kr::41aef050-9b8f-40b9-82b4-595a51e265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CC"/>
    <a:srgbClr val="E2E729"/>
    <a:srgbClr val="FFFFFF"/>
    <a:srgbClr val="3F3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FEDD0-353A-45CA-B6FC-BD016382CCA6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6C0F6-2CE3-4C9F-BA07-17AA7135B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6C0F6-2CE3-4C9F-BA07-17AA7135B93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00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695238"/>
            <a:ext cx="19276190" cy="5640652"/>
            <a:chOff x="-495238" y="1695238"/>
            <a:chExt cx="19276190" cy="5640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1290" y="-1033045"/>
              <a:ext cx="38552381" cy="112813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5238" y="1695238"/>
              <a:ext cx="19276190" cy="5640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6098" y="8008340"/>
            <a:ext cx="7479664" cy="7479664"/>
            <a:chOff x="5626098" y="8008340"/>
            <a:chExt cx="7479664" cy="74796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098" y="8008340"/>
              <a:ext cx="7479664" cy="747966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39F23F-44F2-9C99-7AF7-CA45FA50617E}"/>
              </a:ext>
            </a:extLst>
          </p:cNvPr>
          <p:cNvSpPr txBox="1"/>
          <p:nvPr/>
        </p:nvSpPr>
        <p:spPr>
          <a:xfrm>
            <a:off x="8776607" y="677635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8" name="Picture 2" descr="기관명칭 변경] 이제 서울IT아카데미 홍대입니다.">
            <a:extLst>
              <a:ext uri="{FF2B5EF4-FFF2-40B4-BE49-F238E27FC236}">
                <a16:creationId xmlns:a16="http://schemas.microsoft.com/office/drawing/2014/main" id="{8D148C47-69F5-340D-FB5E-8CDA96EE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012" y="8859894"/>
            <a:ext cx="1925836" cy="6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4973A2-D317-9044-08B4-40AF4A0BACCD}"/>
              </a:ext>
            </a:extLst>
          </p:cNvPr>
          <p:cNvSpPr txBox="1"/>
          <p:nvPr/>
        </p:nvSpPr>
        <p:spPr>
          <a:xfrm>
            <a:off x="6692294" y="3852792"/>
            <a:ext cx="51700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기획서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1FABF-4726-1193-1C32-95431D5E3A25}"/>
              </a:ext>
            </a:extLst>
          </p:cNvPr>
          <p:cNvSpPr txBox="1"/>
          <p:nvPr/>
        </p:nvSpPr>
        <p:spPr>
          <a:xfrm>
            <a:off x="5892704" y="591901"/>
            <a:ext cx="74302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꿈의 왕국</a:t>
            </a:r>
            <a:r>
              <a:rPr lang="en-US" altLang="ko-KR" sz="5000" b="1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</a:t>
            </a:r>
            <a:r>
              <a:rPr lang="ko-KR" altLang="en-US" sz="5000" b="1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5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영원한 보금자리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95F773-5292-E655-376D-E87FA3EB4DB7}"/>
              </a:ext>
            </a:extLst>
          </p:cNvPr>
          <p:cNvSpPr txBox="1"/>
          <p:nvPr/>
        </p:nvSpPr>
        <p:spPr>
          <a:xfrm>
            <a:off x="8742201" y="5458297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Ver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0.0.3</a:t>
            </a:r>
            <a:endParaRPr lang="ko-KR" altLang="en-US" sz="2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019B2-CF0E-D790-357D-DC11318725D4}"/>
              </a:ext>
            </a:extLst>
          </p:cNvPr>
          <p:cNvSpPr txBox="1"/>
          <p:nvPr/>
        </p:nvSpPr>
        <p:spPr>
          <a:xfrm>
            <a:off x="16230600" y="8160952"/>
            <a:ext cx="16113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팀장</a:t>
            </a:r>
            <a:r>
              <a:rPr lang="en-US" altLang="ko-KR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이현아</a:t>
            </a:r>
            <a:endParaRPr lang="en-US" altLang="ko-KR" sz="2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팀원</a:t>
            </a:r>
            <a:r>
              <a:rPr lang="en-US" altLang="ko-KR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황소영</a:t>
            </a:r>
            <a:endParaRPr lang="en-US" altLang="ko-KR" sz="2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팀원</a:t>
            </a:r>
            <a:r>
              <a:rPr lang="en-US" altLang="ko-KR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남혜림</a:t>
            </a:r>
            <a:endParaRPr lang="en-US" altLang="ko-KR" sz="2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팀원</a:t>
            </a:r>
            <a:r>
              <a:rPr lang="en-US" altLang="ko-KR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윤현상</a:t>
            </a:r>
            <a:endParaRPr lang="en-US" altLang="ko-KR" sz="2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팀원</a:t>
            </a:r>
            <a:r>
              <a:rPr lang="en-US" altLang="ko-KR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이현민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및 테마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609600" y="1885285"/>
            <a:ext cx="441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2-2.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B992-AD69-E80B-FD11-87271E3F6B19}"/>
              </a:ext>
            </a:extLst>
          </p:cNvPr>
          <p:cNvSpPr txBox="1"/>
          <p:nvPr/>
        </p:nvSpPr>
        <p:spPr>
          <a:xfrm>
            <a:off x="497715" y="2392236"/>
            <a:ext cx="174498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사라진 건물이 다시 부활</a:t>
            </a:r>
            <a:endParaRPr lang="ko-KR" altLang="en-US" sz="4000" dirty="0">
              <a:solidFill>
                <a:srgbClr val="3F340D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475B8DA-750C-B445-11B6-0340D6F10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157" y="4431687"/>
            <a:ext cx="5562600" cy="48023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838700"/>
            <a:ext cx="5257800" cy="39886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21518" y="9246225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</a:t>
            </a:r>
            <a:r>
              <a:rPr lang="ko-KR" altLang="en-US" dirty="0" err="1"/>
              <a:t>레퍼런스</a:t>
            </a:r>
            <a:r>
              <a:rPr lang="ko-KR" altLang="en-US" dirty="0"/>
              <a:t> 게임 </a:t>
            </a:r>
            <a:r>
              <a:rPr lang="en-US" altLang="ko-KR" dirty="0"/>
              <a:t>: </a:t>
            </a:r>
            <a:r>
              <a:rPr lang="ko-KR" altLang="en-US" dirty="0" err="1"/>
              <a:t>스타크래프트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7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418706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및 테마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609600" y="1885285"/>
            <a:ext cx="441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2-2.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B992-AD69-E80B-FD11-87271E3F6B19}"/>
              </a:ext>
            </a:extLst>
          </p:cNvPr>
          <p:cNvSpPr txBox="1"/>
          <p:nvPr/>
        </p:nvSpPr>
        <p:spPr>
          <a:xfrm>
            <a:off x="497715" y="2392236"/>
            <a:ext cx="174498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굳은 </a:t>
            </a:r>
            <a:r>
              <a:rPr lang="en-US" altLang="ko-KR" sz="4000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NPC</a:t>
            </a:r>
            <a:r>
              <a:rPr lang="ko-KR" altLang="en-US" sz="4000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가 부활</a:t>
            </a:r>
            <a:endParaRPr lang="ko-KR" altLang="en-US" sz="4000" dirty="0">
              <a:solidFill>
                <a:srgbClr val="3F340D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 descr="야외이(가) 표시된 사진&#10;&#10;자동 생성된 설명">
            <a:extLst>
              <a:ext uri="{FF2B5EF4-FFF2-40B4-BE49-F238E27FC236}">
                <a16:creationId xmlns:a16="http://schemas.microsoft.com/office/drawing/2014/main" id="{FE76EBEC-F9F8-BCAA-5F25-145FE1854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99" y="3771221"/>
            <a:ext cx="4038600" cy="5586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991100"/>
            <a:ext cx="6755198" cy="38054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17833" y="9710466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</a:t>
            </a:r>
            <a:r>
              <a:rPr lang="ko-KR" altLang="en-US" dirty="0" err="1"/>
              <a:t>레퍼런스</a:t>
            </a:r>
            <a:r>
              <a:rPr lang="ko-KR" altLang="en-US" dirty="0"/>
              <a:t> 게임 </a:t>
            </a:r>
            <a:r>
              <a:rPr lang="en-US" altLang="ko-KR" dirty="0"/>
              <a:t>: </a:t>
            </a:r>
            <a:r>
              <a:rPr lang="ko-KR" altLang="en-US" dirty="0" err="1"/>
              <a:t>우마무스메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00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시장 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A0049B-C92A-F635-FDBD-5648FD4ED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963" y="6049906"/>
            <a:ext cx="3993387" cy="368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C9D952-7C81-1768-75C1-668F094EE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6736283"/>
            <a:ext cx="5772150" cy="3000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B2172A-9E87-0408-1DC5-3D5687BA14A9}"/>
              </a:ext>
            </a:extLst>
          </p:cNvPr>
          <p:cNvSpPr txBox="1"/>
          <p:nvPr/>
        </p:nvSpPr>
        <p:spPr>
          <a:xfrm>
            <a:off x="533400" y="3685970"/>
            <a:ext cx="9398727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모바일 플랫폼 이용자가 가장 많다</a:t>
            </a:r>
            <a:endParaRPr lang="en-US" altLang="ko-KR" sz="3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레퍼런스 게임 스팀 내 평가가 매우 긍정적이다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endParaRPr lang="en-US" altLang="ko-KR" sz="3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출처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한국콘텐츠진흥원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2022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대한민국 게임 백서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05AE73-AAFA-5A2A-4D4F-9CEDA2F4B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519" y="6223730"/>
            <a:ext cx="2805137" cy="3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8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975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레퍼런스 게임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B992-AD69-E80B-FD11-87271E3F6B19}"/>
              </a:ext>
            </a:extLst>
          </p:cNvPr>
          <p:cNvSpPr txBox="1"/>
          <p:nvPr/>
        </p:nvSpPr>
        <p:spPr>
          <a:xfrm>
            <a:off x="3200400" y="4237739"/>
            <a:ext cx="3657599" cy="90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차용할 요소들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A1871-2FBB-6A6E-F078-ABFBCD979D2F}"/>
              </a:ext>
            </a:extLst>
          </p:cNvPr>
          <p:cNvSpPr txBox="1"/>
          <p:nvPr/>
        </p:nvSpPr>
        <p:spPr>
          <a:xfrm>
            <a:off x="11049000" y="4237739"/>
            <a:ext cx="4343400" cy="90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차별화 요소들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E18709-EE69-8A01-4831-578DAD1264A3}"/>
              </a:ext>
            </a:extLst>
          </p:cNvPr>
          <p:cNvCxnSpPr/>
          <p:nvPr/>
        </p:nvCxnSpPr>
        <p:spPr>
          <a:xfrm>
            <a:off x="1371600" y="5448300"/>
            <a:ext cx="149352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71D1BD3-527C-29BA-9E81-E39802984C40}"/>
              </a:ext>
            </a:extLst>
          </p:cNvPr>
          <p:cNvCxnSpPr/>
          <p:nvPr/>
        </p:nvCxnSpPr>
        <p:spPr>
          <a:xfrm>
            <a:off x="9116032" y="4152900"/>
            <a:ext cx="0" cy="5943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86A211-BE7A-9D52-7A5C-2DFD4E6F7A5B}"/>
              </a:ext>
            </a:extLst>
          </p:cNvPr>
          <p:cNvSpPr txBox="1"/>
          <p:nvPr/>
        </p:nvSpPr>
        <p:spPr>
          <a:xfrm>
            <a:off x="16910958" y="332142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Cozy</a:t>
            </a:r>
            <a:r>
              <a:rPr lang="ko-KR" altLang="en-US" dirty="0"/>
              <a:t> </a:t>
            </a:r>
            <a:r>
              <a:rPr lang="en-US" altLang="ko-KR" dirty="0"/>
              <a:t>Grove</a:t>
            </a:r>
          </a:p>
        </p:txBody>
      </p:sp>
      <p:pic>
        <p:nvPicPr>
          <p:cNvPr id="5" name="Picture 2" descr="Cozy Grove | PLAYSTATION (한국)">
            <a:extLst>
              <a:ext uri="{FF2B5EF4-FFF2-40B4-BE49-F238E27FC236}">
                <a16:creationId xmlns:a16="http://schemas.microsoft.com/office/drawing/2014/main" id="{20026788-E88F-8FA6-A425-B59046CA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9629" y="66139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5262CC-7552-38A2-DAC2-41BD8ABAA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52" y="92893"/>
            <a:ext cx="4180524" cy="235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CB43BA-F3B0-0141-3C26-D0E026A00F61}"/>
              </a:ext>
            </a:extLst>
          </p:cNvPr>
          <p:cNvSpPr txBox="1"/>
          <p:nvPr/>
        </p:nvSpPr>
        <p:spPr>
          <a:xfrm>
            <a:off x="13471276" y="248887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Frozen 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8AAE6-4A07-3E05-3B60-9D9FC6655B1F}"/>
              </a:ext>
            </a:extLst>
          </p:cNvPr>
          <p:cNvSpPr txBox="1"/>
          <p:nvPr/>
        </p:nvSpPr>
        <p:spPr>
          <a:xfrm>
            <a:off x="1371600" y="5753100"/>
            <a:ext cx="731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1.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생산체인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/>
            </a:r>
            <a:b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</a:b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2. </a:t>
            </a:r>
            <a:r>
              <a:rPr lang="ko-KR" altLang="en-US" sz="30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맵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 형식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스테이지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  <a:b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</a:b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3.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미션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건물건설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자원수집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/>
            </a:r>
            <a:b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</a:b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4.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방치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/>
            </a:r>
            <a:b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</a:b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5.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대화형식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/>
            </a:r>
            <a:b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</a:b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6.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현질 요소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/>
            </a:r>
            <a:b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</a:b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7.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스테이지 클리어 방식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미션 올 클리어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/>
            </a:r>
            <a:b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</a:b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8.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광고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0899F1-8A96-E6E3-DE4D-A817583455C3}"/>
              </a:ext>
            </a:extLst>
          </p:cNvPr>
          <p:cNvSpPr txBox="1"/>
          <p:nvPr/>
        </p:nvSpPr>
        <p:spPr>
          <a:xfrm>
            <a:off x="9507259" y="5682346"/>
            <a:ext cx="7315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1.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조이스틱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/>
            </a:r>
            <a:b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</a:b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2.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시점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: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3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인칭 </a:t>
            </a:r>
            <a:r>
              <a:rPr lang="ko-KR" altLang="en-US" sz="30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쿼터뷰</a:t>
            </a:r>
            <a:endParaRPr lang="en-US" altLang="ko-KR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3.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연출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황폐 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-&gt;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활기찬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</a:p>
          <a:p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4.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현질 요소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에너지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  <a:b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</a:b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92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364" y="3264106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944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6F327-F290-1DC0-3056-F053926D0E35}"/>
              </a:ext>
            </a:extLst>
          </p:cNvPr>
          <p:cNvSpPr txBox="1"/>
          <p:nvPr/>
        </p:nvSpPr>
        <p:spPr>
          <a:xfrm>
            <a:off x="609600" y="1844545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5-1.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캐릭터 시스템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9D6F449-CC70-195C-F05C-71A9046F93FB}"/>
              </a:ext>
            </a:extLst>
          </p:cNvPr>
          <p:cNvSpPr/>
          <p:nvPr/>
        </p:nvSpPr>
        <p:spPr>
          <a:xfrm>
            <a:off x="860750" y="5284141"/>
            <a:ext cx="28194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 b="1" dirty="0">
                <a:solidFill>
                  <a:srgbClr val="3F340D"/>
                </a:solidFill>
              </a:rPr>
              <a:t>    </a:t>
            </a:r>
            <a:r>
              <a:rPr lang="ko-KR" altLang="en-US" sz="2300" b="1" dirty="0" err="1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쿼터뷰</a:t>
            </a:r>
            <a:endParaRPr lang="ko-KR" altLang="en-US" sz="2300" b="1" dirty="0">
              <a:solidFill>
                <a:srgbClr val="3F340D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D260B5-1582-7A0C-CF6B-11E92D0F49D0}"/>
              </a:ext>
            </a:extLst>
          </p:cNvPr>
          <p:cNvSpPr/>
          <p:nvPr/>
        </p:nvSpPr>
        <p:spPr>
          <a:xfrm>
            <a:off x="1013150" y="5052077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시점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F5E064-6CA9-886E-16B0-D36B743B4FD2}"/>
              </a:ext>
            </a:extLst>
          </p:cNvPr>
          <p:cNvSpPr/>
          <p:nvPr/>
        </p:nvSpPr>
        <p:spPr>
          <a:xfrm>
            <a:off x="4724400" y="5284141"/>
            <a:ext cx="75438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 b="1" dirty="0">
                <a:solidFill>
                  <a:srgbClr val="3F340D"/>
                </a:solidFill>
                <a:ea typeface="NanumSquareRound Bold" panose="020B0600000101010101"/>
              </a:rPr>
              <a:t>    </a:t>
            </a:r>
            <a:r>
              <a:rPr lang="ko-KR" altLang="en-US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조이스틱으로 이동</a:t>
            </a:r>
            <a:r>
              <a:rPr lang="en-US" altLang="ko-KR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상호작용 </a:t>
            </a:r>
            <a:r>
              <a:rPr lang="ko-KR" altLang="en-US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버튼으로 행동 실행</a:t>
            </a:r>
            <a:endParaRPr lang="ko-KR" altLang="en-US" sz="2300" b="1" dirty="0">
              <a:solidFill>
                <a:srgbClr val="3F340D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18D64F-07A1-698E-A6DC-C736D07C9C82}"/>
              </a:ext>
            </a:extLst>
          </p:cNvPr>
          <p:cNvSpPr/>
          <p:nvPr/>
        </p:nvSpPr>
        <p:spPr>
          <a:xfrm>
            <a:off x="4876800" y="5052077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조작법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607356-07C4-A968-44CC-7BA2BD6CEBC1}"/>
              </a:ext>
            </a:extLst>
          </p:cNvPr>
          <p:cNvSpPr/>
          <p:nvPr/>
        </p:nvSpPr>
        <p:spPr>
          <a:xfrm>
            <a:off x="865094" y="7122414"/>
            <a:ext cx="7440706" cy="12090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5</a:t>
            </a:r>
            <a:r>
              <a:rPr lang="ko-KR" altLang="en-US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가지의 차별화된 행동</a:t>
            </a:r>
            <a:r>
              <a:rPr lang="en-US" altLang="ko-KR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벌목</a:t>
            </a:r>
            <a:r>
              <a:rPr lang="en-US" altLang="ko-KR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낚시</a:t>
            </a:r>
            <a:r>
              <a:rPr lang="en-US" altLang="ko-KR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채집</a:t>
            </a:r>
            <a:r>
              <a:rPr lang="en-US" altLang="ko-KR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300" b="1" dirty="0" err="1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광질</a:t>
            </a:r>
            <a:r>
              <a:rPr lang="en-US" altLang="ko-KR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사냥</a:t>
            </a:r>
            <a:r>
              <a:rPr lang="en-US" altLang="ko-KR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  <a:endParaRPr lang="ko-KR" altLang="en-US" sz="2300" b="1" dirty="0">
              <a:solidFill>
                <a:srgbClr val="3F340D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028148-1060-6E8D-D410-16A050CCAB4A}"/>
              </a:ext>
            </a:extLst>
          </p:cNvPr>
          <p:cNvSpPr/>
          <p:nvPr/>
        </p:nvSpPr>
        <p:spPr>
          <a:xfrm>
            <a:off x="1017494" y="6890351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행동</a:t>
            </a:r>
            <a:endParaRPr lang="ko-KR" altLang="en-US" b="1" dirty="0">
              <a:solidFill>
                <a:srgbClr val="3F340D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5" name="사각형: 둥근 모서리 11">
            <a:extLst>
              <a:ext uri="{FF2B5EF4-FFF2-40B4-BE49-F238E27FC236}">
                <a16:creationId xmlns:a16="http://schemas.microsoft.com/office/drawing/2014/main" id="{49D6F449-CC70-195C-F05C-71A9046F93FB}"/>
              </a:ext>
            </a:extLst>
          </p:cNvPr>
          <p:cNvSpPr/>
          <p:nvPr/>
        </p:nvSpPr>
        <p:spPr>
          <a:xfrm>
            <a:off x="8814546" y="7122413"/>
            <a:ext cx="7035054" cy="12090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 b="1" dirty="0">
                <a:solidFill>
                  <a:srgbClr val="3F340D"/>
                </a:solidFill>
              </a:rPr>
              <a:t>    </a:t>
            </a:r>
            <a:r>
              <a:rPr lang="ko-KR" altLang="en-US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남자 </a:t>
            </a:r>
            <a:r>
              <a:rPr lang="en-US" altLang="ko-KR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3, </a:t>
            </a:r>
            <a:r>
              <a:rPr lang="ko-KR" altLang="en-US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여자 </a:t>
            </a:r>
            <a:r>
              <a:rPr lang="en-US" altLang="ko-KR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3 </a:t>
            </a:r>
            <a:r>
              <a:rPr lang="ko-KR" altLang="en-US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총 </a:t>
            </a:r>
            <a:r>
              <a:rPr lang="en-US" altLang="ko-KR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6</a:t>
            </a:r>
            <a:r>
              <a:rPr lang="ko-KR" altLang="en-US" sz="2300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가지의 캐릭터로 플레이 가능</a:t>
            </a:r>
            <a:endParaRPr lang="ko-KR" altLang="en-US" sz="2300" b="1" dirty="0">
              <a:solidFill>
                <a:srgbClr val="3F340D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D260B5-1582-7A0C-CF6B-11E92D0F49D0}"/>
              </a:ext>
            </a:extLst>
          </p:cNvPr>
          <p:cNvSpPr/>
          <p:nvPr/>
        </p:nvSpPr>
        <p:spPr>
          <a:xfrm>
            <a:off x="8991600" y="6893508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종류</a:t>
            </a:r>
            <a:endParaRPr lang="ko-KR" altLang="en-US" b="1" dirty="0">
              <a:solidFill>
                <a:srgbClr val="3F340D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48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-53650" y="3321429"/>
            <a:ext cx="18339364" cy="7022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184193" y="101831"/>
            <a:ext cx="10225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304800" y="1578618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5-2. </a:t>
            </a:r>
          </a:p>
          <a:p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 시스템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47" y="3780086"/>
            <a:ext cx="2799178" cy="60648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69FF22-DFDD-49BA-F224-E15B32010DC2}"/>
              </a:ext>
            </a:extLst>
          </p:cNvPr>
          <p:cNvSpPr/>
          <p:nvPr/>
        </p:nvSpPr>
        <p:spPr>
          <a:xfrm>
            <a:off x="6662828" y="3321429"/>
            <a:ext cx="10786972" cy="70228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37B4C57-814C-1A90-333B-ED80B40E7D1C}"/>
              </a:ext>
            </a:extLst>
          </p:cNvPr>
          <p:cNvSpPr/>
          <p:nvPr/>
        </p:nvSpPr>
        <p:spPr>
          <a:xfrm>
            <a:off x="7044029" y="8346141"/>
            <a:ext cx="1386499" cy="1295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벌목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FF6C2B-C7FD-C5D0-D1AC-AC5DCD6A22D2}"/>
              </a:ext>
            </a:extLst>
          </p:cNvPr>
          <p:cNvSpPr/>
          <p:nvPr/>
        </p:nvSpPr>
        <p:spPr>
          <a:xfrm>
            <a:off x="9029573" y="8346141"/>
            <a:ext cx="1386499" cy="1295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 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낚시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6503EC-B773-3F5E-8D88-0E071522A5FE}"/>
              </a:ext>
            </a:extLst>
          </p:cNvPr>
          <p:cNvSpPr/>
          <p:nvPr/>
        </p:nvSpPr>
        <p:spPr>
          <a:xfrm>
            <a:off x="10820400" y="8346141"/>
            <a:ext cx="1386499" cy="1295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3 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채집</a:t>
            </a:r>
            <a:endParaRPr lang="en-US" altLang="ko-KR" sz="15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38C2894-6A51-3E89-B0B1-A632BC3F6B94}"/>
              </a:ext>
            </a:extLst>
          </p:cNvPr>
          <p:cNvSpPr/>
          <p:nvPr/>
        </p:nvSpPr>
        <p:spPr>
          <a:xfrm>
            <a:off x="12690656" y="8346141"/>
            <a:ext cx="1386499" cy="1295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4 stage</a:t>
            </a:r>
          </a:p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광질</a:t>
            </a:r>
            <a:endParaRPr lang="ko-KR" altLang="en-US" sz="15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2851A12-4871-91FC-1E9F-682B56B6B06A}"/>
              </a:ext>
            </a:extLst>
          </p:cNvPr>
          <p:cNvSpPr/>
          <p:nvPr/>
        </p:nvSpPr>
        <p:spPr>
          <a:xfrm>
            <a:off x="14569877" y="8346141"/>
            <a:ext cx="1386499" cy="1295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5 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사냥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E260FEA-54F8-B670-1661-A0CCDCEC0B61}"/>
              </a:ext>
            </a:extLst>
          </p:cNvPr>
          <p:cNvCxnSpPr>
            <a:stCxn id="12" idx="6"/>
          </p:cNvCxnSpPr>
          <p:nvPr/>
        </p:nvCxnSpPr>
        <p:spPr>
          <a:xfrm>
            <a:off x="8430528" y="8993841"/>
            <a:ext cx="7134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9A788C-D919-C116-AD28-C3C9FE39D9E7}"/>
              </a:ext>
            </a:extLst>
          </p:cNvPr>
          <p:cNvCxnSpPr/>
          <p:nvPr/>
        </p:nvCxnSpPr>
        <p:spPr>
          <a:xfrm>
            <a:off x="10409892" y="8993841"/>
            <a:ext cx="7134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5C13584-B073-A9B2-F061-CAF7209729BD}"/>
              </a:ext>
            </a:extLst>
          </p:cNvPr>
          <p:cNvCxnSpPr/>
          <p:nvPr/>
        </p:nvCxnSpPr>
        <p:spPr>
          <a:xfrm>
            <a:off x="12206899" y="8993841"/>
            <a:ext cx="7134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5D18F0C-30BC-1CEA-3CE9-49B0C220425A}"/>
              </a:ext>
            </a:extLst>
          </p:cNvPr>
          <p:cNvCxnSpPr/>
          <p:nvPr/>
        </p:nvCxnSpPr>
        <p:spPr>
          <a:xfrm>
            <a:off x="14077155" y="8993841"/>
            <a:ext cx="7134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8CD551BB-6591-44EB-DCD9-F55447604F11}"/>
              </a:ext>
            </a:extLst>
          </p:cNvPr>
          <p:cNvSpPr/>
          <p:nvPr/>
        </p:nvSpPr>
        <p:spPr>
          <a:xfrm>
            <a:off x="14790628" y="5981700"/>
            <a:ext cx="1858998" cy="1661658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6 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혼합 </a:t>
            </a:r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endParaRPr lang="ko-KR" altLang="en-US" sz="15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20C69EF-F4F9-C7B5-CABD-A70729262C93}"/>
              </a:ext>
            </a:extLst>
          </p:cNvPr>
          <p:cNvSpPr/>
          <p:nvPr/>
        </p:nvSpPr>
        <p:spPr>
          <a:xfrm>
            <a:off x="11420656" y="5448301"/>
            <a:ext cx="2340821" cy="215695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7 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혼합 </a:t>
            </a:r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</a:t>
            </a:r>
            <a:endParaRPr lang="ko-KR" altLang="en-US" sz="15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ECD0683-82FC-163F-99A8-B6DDC6646027}"/>
              </a:ext>
            </a:extLst>
          </p:cNvPr>
          <p:cNvSpPr/>
          <p:nvPr/>
        </p:nvSpPr>
        <p:spPr>
          <a:xfrm>
            <a:off x="7420082" y="4838701"/>
            <a:ext cx="3200400" cy="2873701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8 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혼합 </a:t>
            </a:r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3</a:t>
            </a:r>
            <a:endParaRPr lang="ko-KR" altLang="en-US" sz="15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C6B7C8E-724A-3064-4238-5CD632E05743}"/>
              </a:ext>
            </a:extLst>
          </p:cNvPr>
          <p:cNvCxnSpPr>
            <a:cxnSpLocks/>
            <a:stCxn id="21" idx="0"/>
            <a:endCxn id="35" idx="4"/>
          </p:cNvCxnSpPr>
          <p:nvPr/>
        </p:nvCxnSpPr>
        <p:spPr>
          <a:xfrm flipV="1">
            <a:off x="15263127" y="7643358"/>
            <a:ext cx="457000" cy="702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8639C94-ADDC-A71D-B3BB-850EAE3ECD7F}"/>
              </a:ext>
            </a:extLst>
          </p:cNvPr>
          <p:cNvCxnSpPr>
            <a:cxnSpLocks/>
            <a:stCxn id="35" idx="2"/>
            <a:endCxn id="36" idx="6"/>
          </p:cNvCxnSpPr>
          <p:nvPr/>
        </p:nvCxnSpPr>
        <p:spPr>
          <a:xfrm flipH="1" flipV="1">
            <a:off x="13761477" y="6526780"/>
            <a:ext cx="1029151" cy="2857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B98453D-65C2-2DBA-03AB-85F11B9791E4}"/>
              </a:ext>
            </a:extLst>
          </p:cNvPr>
          <p:cNvCxnSpPr>
            <a:cxnSpLocks/>
            <a:stCxn id="36" idx="2"/>
            <a:endCxn id="37" idx="6"/>
          </p:cNvCxnSpPr>
          <p:nvPr/>
        </p:nvCxnSpPr>
        <p:spPr>
          <a:xfrm flipH="1" flipV="1">
            <a:off x="10620482" y="6275552"/>
            <a:ext cx="800174" cy="251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21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-53650" y="3321429"/>
            <a:ext cx="18339364" cy="7022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184193" y="101831"/>
            <a:ext cx="10225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304800" y="1578618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5-2. </a:t>
            </a:r>
          </a:p>
          <a:p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 시스템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69FF22-DFDD-49BA-F224-E15B32010DC2}"/>
              </a:ext>
            </a:extLst>
          </p:cNvPr>
          <p:cNvSpPr/>
          <p:nvPr/>
        </p:nvSpPr>
        <p:spPr>
          <a:xfrm>
            <a:off x="0" y="3321429"/>
            <a:ext cx="18285714" cy="70228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37B4C57-814C-1A90-333B-ED80B40E7D1C}"/>
              </a:ext>
            </a:extLst>
          </p:cNvPr>
          <p:cNvSpPr/>
          <p:nvPr/>
        </p:nvSpPr>
        <p:spPr>
          <a:xfrm>
            <a:off x="638509" y="3520244"/>
            <a:ext cx="1386499" cy="1295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벌목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FF6C2B-C7FD-C5D0-D1AC-AC5DCD6A22D2}"/>
              </a:ext>
            </a:extLst>
          </p:cNvPr>
          <p:cNvSpPr/>
          <p:nvPr/>
        </p:nvSpPr>
        <p:spPr>
          <a:xfrm>
            <a:off x="2133600" y="3520244"/>
            <a:ext cx="1386499" cy="1295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 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낚시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6503EC-B773-3F5E-8D88-0E071522A5FE}"/>
              </a:ext>
            </a:extLst>
          </p:cNvPr>
          <p:cNvSpPr/>
          <p:nvPr/>
        </p:nvSpPr>
        <p:spPr>
          <a:xfrm>
            <a:off x="3628691" y="3520244"/>
            <a:ext cx="1386499" cy="1295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3 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채집</a:t>
            </a:r>
            <a:endParaRPr lang="en-US" altLang="ko-KR" sz="15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38C2894-6A51-3E89-B0B1-A632BC3F6B94}"/>
              </a:ext>
            </a:extLst>
          </p:cNvPr>
          <p:cNvSpPr/>
          <p:nvPr/>
        </p:nvSpPr>
        <p:spPr>
          <a:xfrm>
            <a:off x="5123782" y="3520244"/>
            <a:ext cx="1386499" cy="1295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4 stage</a:t>
            </a:r>
          </a:p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광질</a:t>
            </a:r>
            <a:endParaRPr lang="ko-KR" altLang="en-US" sz="15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2851A12-4871-91FC-1E9F-682B56B6B06A}"/>
              </a:ext>
            </a:extLst>
          </p:cNvPr>
          <p:cNvSpPr/>
          <p:nvPr/>
        </p:nvSpPr>
        <p:spPr>
          <a:xfrm>
            <a:off x="6618873" y="3520244"/>
            <a:ext cx="1386499" cy="12954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5 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사냥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D551BB-6591-44EB-DCD9-F55447604F11}"/>
              </a:ext>
            </a:extLst>
          </p:cNvPr>
          <p:cNvSpPr/>
          <p:nvPr/>
        </p:nvSpPr>
        <p:spPr>
          <a:xfrm>
            <a:off x="374665" y="7254337"/>
            <a:ext cx="1650343" cy="1546763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6 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혼합 </a:t>
            </a:r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endParaRPr lang="ko-KR" altLang="en-US" sz="15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20C69EF-F4F9-C7B5-CABD-A70729262C93}"/>
              </a:ext>
            </a:extLst>
          </p:cNvPr>
          <p:cNvSpPr/>
          <p:nvPr/>
        </p:nvSpPr>
        <p:spPr>
          <a:xfrm>
            <a:off x="5549278" y="7184089"/>
            <a:ext cx="2000415" cy="2000249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7 stage</a:t>
            </a:r>
          </a:p>
          <a:p>
            <a:pPr algn="ctr"/>
            <a:r>
              <a:rPr lang="ko-KR" altLang="en-US" sz="15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혼합 </a:t>
            </a:r>
            <a:r>
              <a:rPr lang="en-US" altLang="ko-KR" sz="15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</a:t>
            </a:r>
            <a:endParaRPr lang="ko-KR" altLang="en-US" sz="15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ECD0683-82FC-163F-99A8-B6DDC6646027}"/>
              </a:ext>
            </a:extLst>
          </p:cNvPr>
          <p:cNvSpPr/>
          <p:nvPr/>
        </p:nvSpPr>
        <p:spPr>
          <a:xfrm>
            <a:off x="11201400" y="7105648"/>
            <a:ext cx="2395478" cy="2354884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8 stage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혼합 </a:t>
            </a:r>
            <a:r>
              <a:rPr lang="en-US" altLang="ko-KR" sz="15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3</a:t>
            </a:r>
            <a:endParaRPr lang="ko-KR" altLang="en-US" sz="15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BB78F-2A47-A62E-740D-0FCC643B7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460" y="3520244"/>
            <a:ext cx="3315262" cy="18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D8C799-5B27-F346-EF4F-0273202F0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433248" y="6872310"/>
            <a:ext cx="2156959" cy="26236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65B2A3-61B8-CFC3-B1D4-E4F4462EE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938590" y="6787268"/>
            <a:ext cx="2354883" cy="27937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99995C7-ED66-66C1-1240-A2DD53D63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065681" y="6309486"/>
            <a:ext cx="2807737" cy="33546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0CA2FD-370B-F900-C4F2-B49EE20BF376}"/>
              </a:ext>
            </a:extLst>
          </p:cNvPr>
          <p:cNvSpPr txBox="1"/>
          <p:nvPr/>
        </p:nvSpPr>
        <p:spPr>
          <a:xfrm>
            <a:off x="8214834" y="5565898"/>
            <a:ext cx="440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1~5 stage </a:t>
            </a:r>
            <a:r>
              <a:rPr lang="ko-KR" altLang="en-US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맵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구성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줌인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줌아웃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불가능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64B412-EDC1-1697-0A80-3FDCB3337971}"/>
              </a:ext>
            </a:extLst>
          </p:cNvPr>
          <p:cNvSpPr txBox="1"/>
          <p:nvPr/>
        </p:nvSpPr>
        <p:spPr>
          <a:xfrm>
            <a:off x="2593847" y="9275866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6 stage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맵 구성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AB1BAF-AD47-6CEA-2D73-2040101D9061}"/>
              </a:ext>
            </a:extLst>
          </p:cNvPr>
          <p:cNvSpPr txBox="1"/>
          <p:nvPr/>
        </p:nvSpPr>
        <p:spPr>
          <a:xfrm>
            <a:off x="8284332" y="9349239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7 stage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맵 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EE9E6C-9AA0-FAB9-1A42-0BCAD1A24838}"/>
              </a:ext>
            </a:extLst>
          </p:cNvPr>
          <p:cNvSpPr txBox="1"/>
          <p:nvPr/>
        </p:nvSpPr>
        <p:spPr>
          <a:xfrm>
            <a:off x="14776273" y="9361569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8 stage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맵 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B9C0C-3F93-4BB4-B38B-0BC64A9E74EC}"/>
              </a:ext>
            </a:extLst>
          </p:cNvPr>
          <p:cNvSpPr txBox="1"/>
          <p:nvPr/>
        </p:nvSpPr>
        <p:spPr>
          <a:xfrm>
            <a:off x="398809" y="6483699"/>
            <a:ext cx="649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자원 방치 생산</a:t>
            </a:r>
            <a:r>
              <a:rPr lang="en-US" altLang="ko-KR" b="1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직접 </a:t>
            </a:r>
            <a:r>
              <a:rPr lang="ko-KR" altLang="en-US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생산시</a:t>
            </a:r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 생산량 </a:t>
            </a:r>
            <a:r>
              <a:rPr lang="en-US" altLang="ko-KR" b="1" dirty="0">
                <a:latin typeface="새굴림" panose="02030600000101010101" pitchFamily="18" charset="-127"/>
                <a:ea typeface="새굴림" panose="02030600000101010101" pitchFamily="18" charset="-127"/>
              </a:rPr>
              <a:t>UP, </a:t>
            </a:r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맵 줌인 </a:t>
            </a:r>
            <a:r>
              <a:rPr lang="ko-KR" altLang="en-US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줌아웃</a:t>
            </a:r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 가능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762" y="3440647"/>
            <a:ext cx="2782427" cy="21252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4987" y="3440647"/>
            <a:ext cx="3360188" cy="23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457200" y="209914"/>
            <a:ext cx="140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591671" y="1561140"/>
            <a:ext cx="9771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5-3.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미션 시스템 </a:t>
            </a:r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(1~5 </a:t>
            </a:r>
            <a:r>
              <a:rPr lang="en-US" altLang="ko-KR" sz="4000" b="1" dirty="0" smtClean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stage</a:t>
            </a:r>
            <a:r>
              <a:rPr lang="ko-KR" altLang="en-US" sz="4000" b="1" dirty="0" smtClean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</a:t>
            </a:r>
            <a:r>
              <a:rPr lang="en-US" altLang="ko-KR" sz="4000" b="1" dirty="0" smtClean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4000" b="1" dirty="0" err="1" smtClean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튜토리얼</a:t>
            </a:r>
            <a:r>
              <a:rPr lang="en-US" altLang="ko-KR" sz="4000" b="1" dirty="0" smtClean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</a:t>
            </a:r>
            <a:endParaRPr lang="ko-KR" altLang="en-US" sz="4000" b="1" dirty="0">
              <a:solidFill>
                <a:srgbClr val="3F340D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7A29B837-E0C3-E356-7098-AC654DFCD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335976"/>
              </p:ext>
            </p:extLst>
          </p:nvPr>
        </p:nvGraphicFramePr>
        <p:xfrm>
          <a:off x="495300" y="3931666"/>
          <a:ext cx="17068799" cy="571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44">
                  <a:extLst>
                    <a:ext uri="{9D8B030D-6E8A-4147-A177-3AD203B41FA5}">
                      <a16:colId xmlns:a16="http://schemas.microsoft.com/office/drawing/2014/main" val="2101741787"/>
                    </a:ext>
                  </a:extLst>
                </a:gridCol>
                <a:gridCol w="14516455">
                  <a:extLst>
                    <a:ext uri="{9D8B030D-6E8A-4147-A177-3AD203B41FA5}">
                      <a16:colId xmlns:a16="http://schemas.microsoft.com/office/drawing/2014/main" val="405948129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stage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벌목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도끼로 나무 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  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나무꾼 부활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도끼로 나무 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 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 상점 부활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61730"/>
                  </a:ext>
                </a:extLst>
              </a:tr>
              <a:tr h="11624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 stage</a:t>
                      </a:r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낚시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낚싯대로 물고기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마리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낚시꾼 부활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낚싯대로 물고기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 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마리 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물고기 상점 부활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55473"/>
                  </a:ext>
                </a:extLst>
              </a:tr>
              <a:tr h="116242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</a:t>
                      </a:r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stage</a:t>
                      </a:r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채집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삽으로 양배추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농부 부활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삽으로 양배추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야채 상점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부활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04323"/>
                  </a:ext>
                </a:extLst>
              </a:tr>
              <a:tr h="11041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4 stage </a:t>
                      </a:r>
                      <a:r>
                        <a:rPr lang="ko-KR" altLang="en-US" sz="2200" b="1" dirty="0" err="1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광질</a:t>
                      </a:r>
                      <a:endParaRPr lang="ko-KR" altLang="en-US" sz="2200" b="1" dirty="0"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곡괭이로</a:t>
                      </a:r>
                      <a:r>
                        <a:rPr lang="en-US" altLang="ko-KR" sz="220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ko-KR" altLang="en-US" sz="220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철 </a:t>
                      </a:r>
                      <a:r>
                        <a:rPr lang="en-US" altLang="ko-KR" sz="220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</a:t>
                      </a:r>
                      <a:r>
                        <a:rPr lang="ko-KR" altLang="en-US" sz="220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대장장이 부활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곡괭이로 철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광부 상점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부활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13045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5 stage </a:t>
                      </a:r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사냥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칼로 고기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사냥꾼 부활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칼로 고기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 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몬스터 상점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부활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758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21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457200" y="209914"/>
            <a:ext cx="140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591671" y="1561140"/>
            <a:ext cx="7333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5-3.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미션 시스템 </a:t>
            </a:r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(6 stage)</a:t>
            </a:r>
            <a:endParaRPr lang="ko-KR" altLang="en-US" sz="4000" b="1" dirty="0">
              <a:solidFill>
                <a:srgbClr val="3F340D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7A29B837-E0C3-E356-7098-AC654DFCD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10152"/>
              </p:ext>
            </p:extLst>
          </p:nvPr>
        </p:nvGraphicFramePr>
        <p:xfrm>
          <a:off x="762000" y="6261376"/>
          <a:ext cx="17068799" cy="1549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44">
                  <a:extLst>
                    <a:ext uri="{9D8B030D-6E8A-4147-A177-3AD203B41FA5}">
                      <a16:colId xmlns:a16="http://schemas.microsoft.com/office/drawing/2014/main" val="2101741787"/>
                    </a:ext>
                  </a:extLst>
                </a:gridCol>
                <a:gridCol w="14516455">
                  <a:extLst>
                    <a:ext uri="{9D8B030D-6E8A-4147-A177-3AD203B41FA5}">
                      <a16:colId xmlns:a16="http://schemas.microsoft.com/office/drawing/2014/main" val="4059481298"/>
                    </a:ext>
                  </a:extLst>
                </a:gridCol>
              </a:tblGrid>
              <a:tr h="154912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기본 미션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:</a:t>
                      </a:r>
                    </a:p>
                    <a:p>
                      <a:pPr algn="l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기본 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NPC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5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명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나무꾼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어부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농부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광부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사냥꾼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이미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존재</a:t>
                      </a:r>
                      <a:endParaRPr lang="en-US" altLang="ko-KR" sz="2200" b="0" dirty="0" smtClean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NPC 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들의 상점</a:t>
                      </a: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건물 </a:t>
                      </a: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5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채</a:t>
                      </a: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을 부활 시키기</a:t>
                      </a:r>
                      <a:endParaRPr lang="en-US" altLang="ko-KR" sz="2200" b="0" baseline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6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349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457200" y="209914"/>
            <a:ext cx="140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591671" y="1561140"/>
            <a:ext cx="7333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5-3.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미션 시스템 </a:t>
            </a:r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(7 stage)</a:t>
            </a:r>
            <a:endParaRPr lang="ko-KR" altLang="en-US" sz="4000" b="1" dirty="0">
              <a:solidFill>
                <a:srgbClr val="3F340D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7A29B837-E0C3-E356-7098-AC654DFCD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681016"/>
              </p:ext>
            </p:extLst>
          </p:nvPr>
        </p:nvGraphicFramePr>
        <p:xfrm>
          <a:off x="581632" y="4517735"/>
          <a:ext cx="17068799" cy="4630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44">
                  <a:extLst>
                    <a:ext uri="{9D8B030D-6E8A-4147-A177-3AD203B41FA5}">
                      <a16:colId xmlns:a16="http://schemas.microsoft.com/office/drawing/2014/main" val="2101741787"/>
                    </a:ext>
                  </a:extLst>
                </a:gridCol>
                <a:gridCol w="14516455">
                  <a:extLst>
                    <a:ext uri="{9D8B030D-6E8A-4147-A177-3AD203B41FA5}">
                      <a16:colId xmlns:a16="http://schemas.microsoft.com/office/drawing/2014/main" val="405948129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기본 미션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:</a:t>
                      </a:r>
                    </a:p>
                    <a:p>
                      <a:pPr algn="l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기본 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NPC 5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명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나무꾼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어부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농부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광부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사냥꾼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이미 존재</a:t>
                      </a:r>
                      <a:endParaRPr lang="en-US" altLang="ko-KR" sz="2200" b="0" dirty="0" smtClean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NPC 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들의 상점</a:t>
                      </a: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건물 </a:t>
                      </a: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5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채</a:t>
                      </a: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을 부활 시키기</a:t>
                      </a:r>
                      <a:endParaRPr lang="en-US" altLang="ko-KR" sz="2200" b="0" baseline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61730"/>
                  </a:ext>
                </a:extLst>
              </a:tr>
              <a:tr h="11624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혼합 미션 </a:t>
                      </a:r>
                      <a:r>
                        <a:rPr lang="en-US" altLang="ko-KR" sz="2200" b="1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1:</a:t>
                      </a:r>
                    </a:p>
                    <a:p>
                      <a:pPr algn="l" latinLnBrk="1"/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식료품점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낚시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물고기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+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채집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양배추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en-US" altLang="ko-KR" sz="2200" b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55473"/>
                  </a:ext>
                </a:extLst>
              </a:tr>
              <a:tr h="11624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혼합 미션 </a:t>
                      </a:r>
                      <a:r>
                        <a:rPr lang="en-US" altLang="ko-KR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1:</a:t>
                      </a:r>
                    </a:p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제철소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dirty="0" err="1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광질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철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+ 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벌목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04323"/>
                  </a:ext>
                </a:extLst>
              </a:tr>
              <a:tr h="11624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혼합 미션 </a:t>
                      </a:r>
                      <a:r>
                        <a:rPr lang="en-US" altLang="ko-KR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1:</a:t>
                      </a:r>
                    </a:p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정육점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사냥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고기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+ 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벌목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437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24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-63200" y="1420906"/>
            <a:ext cx="18414400" cy="96653"/>
            <a:chOff x="-64343" y="5094531"/>
            <a:chExt cx="18414400" cy="966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43" y="5094531"/>
              <a:ext cx="18414400" cy="96653"/>
            </a:xfrm>
            <a:prstGeom prst="rect">
              <a:avLst/>
            </a:prstGeom>
          </p:spPr>
        </p:pic>
      </p:grp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2C08273-01EB-AACA-9535-414F91C36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397756"/>
              </p:ext>
            </p:extLst>
          </p:nvPr>
        </p:nvGraphicFramePr>
        <p:xfrm>
          <a:off x="685800" y="4610100"/>
          <a:ext cx="16916400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863">
                  <a:extLst>
                    <a:ext uri="{9D8B030D-6E8A-4147-A177-3AD203B41FA5}">
                      <a16:colId xmlns:a16="http://schemas.microsoft.com/office/drawing/2014/main" val="1685418639"/>
                    </a:ext>
                  </a:extLst>
                </a:gridCol>
                <a:gridCol w="2297863">
                  <a:extLst>
                    <a:ext uri="{9D8B030D-6E8A-4147-A177-3AD203B41FA5}">
                      <a16:colId xmlns:a16="http://schemas.microsoft.com/office/drawing/2014/main" val="664747830"/>
                    </a:ext>
                  </a:extLst>
                </a:gridCol>
                <a:gridCol w="1957474">
                  <a:extLst>
                    <a:ext uri="{9D8B030D-6E8A-4147-A177-3AD203B41FA5}">
                      <a16:colId xmlns:a16="http://schemas.microsoft.com/office/drawing/2014/main" val="2405099331"/>
                    </a:ext>
                  </a:extLst>
                </a:gridCol>
                <a:gridCol w="8339861">
                  <a:extLst>
                    <a:ext uri="{9D8B030D-6E8A-4147-A177-3AD203B41FA5}">
                      <a16:colId xmlns:a16="http://schemas.microsoft.com/office/drawing/2014/main" val="147036013"/>
                    </a:ext>
                  </a:extLst>
                </a:gridCol>
                <a:gridCol w="2023339">
                  <a:extLst>
                    <a:ext uri="{9D8B030D-6E8A-4147-A177-3AD203B41FA5}">
                      <a16:colId xmlns:a16="http://schemas.microsoft.com/office/drawing/2014/main" val="116866583"/>
                    </a:ext>
                  </a:extLst>
                </a:gridCol>
              </a:tblGrid>
              <a:tr h="421653"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일시</a:t>
                      </a:r>
                      <a:endParaRPr lang="x-none" altLang="en-US" sz="2800" b="1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분류</a:t>
                      </a:r>
                      <a:r>
                        <a:rPr lang="ko-KR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endParaRPr lang="x-none" altLang="en-US" sz="2800" b="1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내용</a:t>
                      </a:r>
                      <a:r>
                        <a:rPr lang="ko-KR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endParaRPr lang="x-none" altLang="en-US" sz="2800" b="1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715849"/>
                  </a:ext>
                </a:extLst>
              </a:tr>
              <a:tr h="421653">
                <a:tc>
                  <a:txBody>
                    <a:bodyPr/>
                    <a:lstStyle/>
                    <a:p>
                      <a:pPr algn="r"/>
                      <a:r>
                        <a:rPr lang="en-US" altLang="x-none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0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.0.1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x-none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023-03-13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생성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최초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x-none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기획서</a:t>
                      </a:r>
                      <a:r>
                        <a:rPr lang="ko-KR" altLang="en-US" sz="2800" b="0" i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작성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이현민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717886"/>
                  </a:ext>
                </a:extLst>
              </a:tr>
              <a:tr h="421653">
                <a:tc>
                  <a:txBody>
                    <a:bodyPr/>
                    <a:lstStyle/>
                    <a:p>
                      <a:pPr algn="r"/>
                      <a:r>
                        <a:rPr lang="en-US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0.0.2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2023-03-15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수정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/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추가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게임개요 수정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맵 시스템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미션 시스템 추가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</a:t>
                      </a:r>
                    </a:p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코어루프 수정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이현민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513267"/>
                  </a:ext>
                </a:extLst>
              </a:tr>
              <a:tr h="421653">
                <a:tc>
                  <a:txBody>
                    <a:bodyPr/>
                    <a:lstStyle/>
                    <a:p>
                      <a:pPr algn="r"/>
                      <a:r>
                        <a:rPr lang="en-US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0.0.3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2023-03-19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수정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/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추가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게임 배경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맵 시스템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미션 시스템 수정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</a:p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컨셉 및 테마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레퍼런스 게임 분석 추가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이현민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964468"/>
                  </a:ext>
                </a:extLst>
              </a:tr>
              <a:tr h="421653">
                <a:tc>
                  <a:txBody>
                    <a:bodyPr/>
                    <a:lstStyle/>
                    <a:p>
                      <a:pPr algn="r"/>
                      <a:r>
                        <a:rPr lang="en-US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0.0.3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2023-03-19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수정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/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추가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그래픽 </a:t>
                      </a:r>
                      <a:r>
                        <a:rPr lang="ko-KR" altLang="en-US" sz="2800" b="0" i="0" dirty="0" err="1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컨셉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수정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유저 시나리오 추가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이현아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756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B9E345-6C70-DA08-EFB5-987B220E40D2}"/>
              </a:ext>
            </a:extLst>
          </p:cNvPr>
          <p:cNvSpPr txBox="1"/>
          <p:nvPr/>
        </p:nvSpPr>
        <p:spPr>
          <a:xfrm>
            <a:off x="228600" y="140350"/>
            <a:ext cx="39244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History</a:t>
            </a:r>
            <a:endParaRPr lang="ko-KR" altLang="en-US" sz="8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457200" y="209914"/>
            <a:ext cx="140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591671" y="1561140"/>
            <a:ext cx="7333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5-3.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미션 시스템 </a:t>
            </a:r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(8 stage)</a:t>
            </a:r>
            <a:endParaRPr lang="ko-KR" altLang="en-US" sz="4000" b="1" dirty="0">
              <a:solidFill>
                <a:srgbClr val="3F340D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7A29B837-E0C3-E356-7098-AC654DFCD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375891"/>
              </p:ext>
            </p:extLst>
          </p:nvPr>
        </p:nvGraphicFramePr>
        <p:xfrm>
          <a:off x="560295" y="3860220"/>
          <a:ext cx="17068799" cy="594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44">
                  <a:extLst>
                    <a:ext uri="{9D8B030D-6E8A-4147-A177-3AD203B41FA5}">
                      <a16:colId xmlns:a16="http://schemas.microsoft.com/office/drawing/2014/main" val="2101741787"/>
                    </a:ext>
                  </a:extLst>
                </a:gridCol>
                <a:gridCol w="14516455">
                  <a:extLst>
                    <a:ext uri="{9D8B030D-6E8A-4147-A177-3AD203B41FA5}">
                      <a16:colId xmlns:a16="http://schemas.microsoft.com/office/drawing/2014/main" val="4059481298"/>
                    </a:ext>
                  </a:extLst>
                </a:gridCol>
              </a:tblGrid>
              <a:tr h="9770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기본 미션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:</a:t>
                      </a:r>
                    </a:p>
                    <a:p>
                      <a:pPr algn="l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기본 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NPC 5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명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나무꾼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어부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농부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광부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사냥꾼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이미 존재</a:t>
                      </a:r>
                      <a:endParaRPr lang="en-US" altLang="ko-KR" sz="2200" b="0" dirty="0" smtClean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NPC 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들의 상점</a:t>
                      </a: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건물 </a:t>
                      </a: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5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채</a:t>
                      </a:r>
                      <a:r>
                        <a:rPr lang="en-US" altLang="ko-KR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b="0" baseline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를 합친 시장 부활 시키기</a:t>
                      </a:r>
                      <a:endParaRPr lang="en-US" altLang="ko-KR" sz="2200" b="0" baseline="0" dirty="0" smtClean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61730"/>
                  </a:ext>
                </a:extLst>
              </a:tr>
              <a:tr h="9936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혼합 미션 </a:t>
                      </a:r>
                      <a:r>
                        <a:rPr lang="en-US" altLang="ko-KR" sz="2200" b="1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1:</a:t>
                      </a:r>
                    </a:p>
                    <a:p>
                      <a:pPr algn="l" latinLnBrk="1"/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식료품점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낚시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물고기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+ 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채집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양배추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en-US" altLang="ko-KR" sz="2200" b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55473"/>
                  </a:ext>
                </a:extLst>
              </a:tr>
              <a:tr h="9936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혼합 미션 </a:t>
                      </a:r>
                      <a:r>
                        <a:rPr lang="en-US" altLang="ko-KR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1:</a:t>
                      </a:r>
                    </a:p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제철소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dirty="0" err="1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광질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철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+ 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벌목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04323"/>
                  </a:ext>
                </a:extLst>
              </a:tr>
              <a:tr h="9936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혼합 미션 </a:t>
                      </a:r>
                      <a:r>
                        <a:rPr lang="en-US" altLang="ko-KR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1:</a:t>
                      </a:r>
                    </a:p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정육점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사냥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고기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+ 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벌목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437388"/>
                  </a:ext>
                </a:extLst>
              </a:tr>
              <a:tr h="9936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혼합 미션 </a:t>
                      </a:r>
                      <a:r>
                        <a:rPr lang="en-US" altLang="ko-KR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2:</a:t>
                      </a:r>
                    </a:p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주점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식료품점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식료품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+ 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정육점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구운 고기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341475"/>
                  </a:ext>
                </a:extLst>
              </a:tr>
              <a:tr h="9936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혼합 미션 </a:t>
                      </a:r>
                      <a:r>
                        <a:rPr lang="en-US" altLang="ko-KR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2:</a:t>
                      </a:r>
                    </a:p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병원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식료품점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식료품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+ 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제철소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철 </a:t>
                      </a:r>
                      <a:r>
                        <a:rPr lang="ko-KR" altLang="en-US" sz="2200" dirty="0" err="1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주괴</a:t>
                      </a:r>
                      <a:r>
                        <a:rPr lang="en-US" altLang="ko-KR" sz="2200" dirty="0" smtClean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623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81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800000"/>
            <a:ext cx="18311111" cy="3485714"/>
            <a:chOff x="0" y="6800000"/>
            <a:chExt cx="18311111" cy="34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6800000"/>
              <a:ext cx="18311111" cy="34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5B0B04-6FC5-879E-92DE-466E7093B1D6}"/>
              </a:ext>
            </a:extLst>
          </p:cNvPr>
          <p:cNvSpPr txBox="1"/>
          <p:nvPr/>
        </p:nvSpPr>
        <p:spPr>
          <a:xfrm>
            <a:off x="533400" y="342900"/>
            <a:ext cx="944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6.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핵심 재미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9AF0A-3732-E142-3781-8B39D63D394B}"/>
              </a:ext>
            </a:extLst>
          </p:cNvPr>
          <p:cNvSpPr txBox="1"/>
          <p:nvPr/>
        </p:nvSpPr>
        <p:spPr>
          <a:xfrm>
            <a:off x="1066800" y="2117451"/>
            <a:ext cx="13447878" cy="177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마을의 부활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피폐하던 마을에 활기를 불어넣고 왕국이 점점 변화하는 모습을 보며 성취감을 얻고 목표의식이 생긴다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</p:txBody>
      </p:sp>
      <p:pic>
        <p:nvPicPr>
          <p:cNvPr id="4" name="Picture 2" descr="내 마음대로 지어보자 스팀 건축게임 추천합니다! : 네이버 포스트">
            <a:extLst>
              <a:ext uri="{FF2B5EF4-FFF2-40B4-BE49-F238E27FC236}">
                <a16:creationId xmlns:a16="http://schemas.microsoft.com/office/drawing/2014/main" id="{21ABBB2D-8601-E313-E18A-8A1536A3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263384"/>
            <a:ext cx="9183522" cy="516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9" name="그룹 1009"/>
          <p:cNvGrpSpPr/>
          <p:nvPr/>
        </p:nvGrpSpPr>
        <p:grpSpPr>
          <a:xfrm>
            <a:off x="11719064" y="7484353"/>
            <a:ext cx="2870392" cy="1602391"/>
            <a:chOff x="3101246" y="7650114"/>
            <a:chExt cx="2870392" cy="16023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9630" y="6892498"/>
              <a:ext cx="5740785" cy="320478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1246" y="7650114"/>
              <a:ext cx="2870392" cy="160239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4EC4B6-2569-F469-CDF3-14A869D13C44}"/>
              </a:ext>
            </a:extLst>
          </p:cNvPr>
          <p:cNvSpPr txBox="1"/>
          <p:nvPr/>
        </p:nvSpPr>
        <p:spPr>
          <a:xfrm>
            <a:off x="12076674" y="7797139"/>
            <a:ext cx="222655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마을의 부활</a:t>
            </a:r>
            <a:endParaRPr lang="en-US" altLang="ko-KR" sz="3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72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2019300"/>
            <a:ext cx="18339364" cy="8325023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44E632-7EA6-A6E2-3AFB-1B789BA4074A}"/>
              </a:ext>
            </a:extLst>
          </p:cNvPr>
          <p:cNvSpPr txBox="1"/>
          <p:nvPr/>
        </p:nvSpPr>
        <p:spPr>
          <a:xfrm>
            <a:off x="533400" y="342900"/>
            <a:ext cx="8876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7</a:t>
            </a:r>
            <a:r>
              <a:rPr lang="en-US" altLang="ko-KR" sz="800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 시나리오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97340" y="1244815"/>
            <a:ext cx="3574581" cy="504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132957" y="1292771"/>
            <a:ext cx="3609109" cy="5029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081622" y="1223923"/>
            <a:ext cx="3574581" cy="52014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270443" y="5379545"/>
            <a:ext cx="3655207" cy="52597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927455" y="5165805"/>
            <a:ext cx="4020111" cy="568721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3012740" y="5175332"/>
            <a:ext cx="4010585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86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2019300"/>
            <a:ext cx="18339364" cy="8325023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44E632-7EA6-A6E2-3AFB-1B789BA4074A}"/>
              </a:ext>
            </a:extLst>
          </p:cNvPr>
          <p:cNvSpPr txBox="1"/>
          <p:nvPr/>
        </p:nvSpPr>
        <p:spPr>
          <a:xfrm>
            <a:off x="533400" y="342900"/>
            <a:ext cx="8876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7</a:t>
            </a:r>
            <a:r>
              <a:rPr lang="en-US" altLang="ko-KR" sz="800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 시나리오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52638" y="1352454"/>
            <a:ext cx="3905795" cy="53442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988085" y="1157451"/>
            <a:ext cx="4010585" cy="56491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963444" y="1180983"/>
            <a:ext cx="3962953" cy="5639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36467" y="5566333"/>
            <a:ext cx="3742998" cy="53394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002374" y="5453365"/>
            <a:ext cx="3982006" cy="55347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3039654" y="5382478"/>
            <a:ext cx="3867690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21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2019300"/>
            <a:ext cx="18339364" cy="8325023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44E632-7EA6-A6E2-3AFB-1B789BA4074A}"/>
              </a:ext>
            </a:extLst>
          </p:cNvPr>
          <p:cNvSpPr txBox="1"/>
          <p:nvPr/>
        </p:nvSpPr>
        <p:spPr>
          <a:xfrm>
            <a:off x="533400" y="342900"/>
            <a:ext cx="8876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7</a:t>
            </a:r>
            <a:r>
              <a:rPr lang="en-US" altLang="ko-KR" sz="800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 시나리오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43138" y="1361332"/>
            <a:ext cx="3982006" cy="56014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293178" y="1370858"/>
            <a:ext cx="3953427" cy="55824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24167" y="1381042"/>
            <a:ext cx="3991532" cy="56300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91017" y="5531457"/>
            <a:ext cx="3972479" cy="55633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74124" y="5587929"/>
            <a:ext cx="3991532" cy="55252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3219404" y="5601212"/>
            <a:ext cx="4001058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2019300"/>
            <a:ext cx="18339364" cy="8325023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44E632-7EA6-A6E2-3AFB-1B789BA4074A}"/>
              </a:ext>
            </a:extLst>
          </p:cNvPr>
          <p:cNvSpPr txBox="1"/>
          <p:nvPr/>
        </p:nvSpPr>
        <p:spPr>
          <a:xfrm>
            <a:off x="533400" y="342900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8.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코어 루프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CE281E8-FD49-B6B9-71CD-9D72D1CA28B3}"/>
              </a:ext>
            </a:extLst>
          </p:cNvPr>
          <p:cNvSpPr/>
          <p:nvPr/>
        </p:nvSpPr>
        <p:spPr>
          <a:xfrm>
            <a:off x="4233287" y="1915780"/>
            <a:ext cx="3576537" cy="322474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DB4F996-A736-A3F5-F2B4-F6B086192AF5}"/>
              </a:ext>
            </a:extLst>
          </p:cNvPr>
          <p:cNvSpPr/>
          <p:nvPr/>
        </p:nvSpPr>
        <p:spPr>
          <a:xfrm>
            <a:off x="9813776" y="6777441"/>
            <a:ext cx="3576538" cy="322474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589C38-4DB1-273D-B3AC-1AE182C8F0FF}"/>
              </a:ext>
            </a:extLst>
          </p:cNvPr>
          <p:cNvSpPr/>
          <p:nvPr/>
        </p:nvSpPr>
        <p:spPr>
          <a:xfrm>
            <a:off x="4259079" y="6655327"/>
            <a:ext cx="3576538" cy="322474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24CC7-A15E-66E8-A27B-5BD5C59B353E}"/>
              </a:ext>
            </a:extLst>
          </p:cNvPr>
          <p:cNvSpPr txBox="1"/>
          <p:nvPr/>
        </p:nvSpPr>
        <p:spPr>
          <a:xfrm>
            <a:off x="4675736" y="3050526"/>
            <a:ext cx="2691637" cy="99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낚시</a:t>
            </a:r>
            <a:r>
              <a:rPr lang="en-US" altLang="ko-KR" sz="4400" dirty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4400" dirty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채집</a:t>
            </a:r>
            <a:endParaRPr lang="en-US" altLang="ko-KR" sz="4400" dirty="0">
              <a:highlight>
                <a:srgbClr val="FFFF99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97C7-D9EE-982C-DE13-CBF3A86C97B6}"/>
              </a:ext>
            </a:extLst>
          </p:cNvPr>
          <p:cNvSpPr txBox="1"/>
          <p:nvPr/>
        </p:nvSpPr>
        <p:spPr>
          <a:xfrm>
            <a:off x="10679052" y="8307021"/>
            <a:ext cx="1845985" cy="98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 err="1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광질</a:t>
            </a:r>
            <a:endParaRPr lang="en-US" altLang="ko-KR" sz="4400" dirty="0">
              <a:highlight>
                <a:srgbClr val="FFFF99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D133BF-2749-92B2-E492-B93A179AA322}"/>
              </a:ext>
            </a:extLst>
          </p:cNvPr>
          <p:cNvSpPr txBox="1"/>
          <p:nvPr/>
        </p:nvSpPr>
        <p:spPr>
          <a:xfrm>
            <a:off x="4488995" y="8267699"/>
            <a:ext cx="3191145" cy="99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몬스터 사냥</a:t>
            </a:r>
            <a:endParaRPr lang="en-US" altLang="ko-KR" sz="4400" dirty="0">
              <a:highlight>
                <a:srgbClr val="FFFF99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7D7A8A5-9643-5721-1E72-F3E2BB4AEA78}"/>
              </a:ext>
            </a:extLst>
          </p:cNvPr>
          <p:cNvSpPr/>
          <p:nvPr/>
        </p:nvSpPr>
        <p:spPr>
          <a:xfrm rot="16200000">
            <a:off x="5385392" y="5501062"/>
            <a:ext cx="1272324" cy="696158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BE98650-8A9F-7E46-0279-1668D4A7D330}"/>
              </a:ext>
            </a:extLst>
          </p:cNvPr>
          <p:cNvSpPr/>
          <p:nvPr/>
        </p:nvSpPr>
        <p:spPr>
          <a:xfrm flipH="1">
            <a:off x="8112778" y="8469824"/>
            <a:ext cx="1279746" cy="663896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49A8E2F-93E6-FDAF-BF78-D8EB42002BCC}"/>
              </a:ext>
            </a:extLst>
          </p:cNvPr>
          <p:cNvSpPr/>
          <p:nvPr/>
        </p:nvSpPr>
        <p:spPr>
          <a:xfrm rot="5400000">
            <a:off x="10985658" y="5693196"/>
            <a:ext cx="1297404" cy="790664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08FC164-8F16-A7FE-E7B6-E77811B716A5}"/>
              </a:ext>
            </a:extLst>
          </p:cNvPr>
          <p:cNvSpPr/>
          <p:nvPr/>
        </p:nvSpPr>
        <p:spPr>
          <a:xfrm>
            <a:off x="7315199" y="5212978"/>
            <a:ext cx="2805752" cy="176296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E319A-628E-CE3C-77D7-735D6E81AF94}"/>
              </a:ext>
            </a:extLst>
          </p:cNvPr>
          <p:cNvSpPr txBox="1"/>
          <p:nvPr/>
        </p:nvSpPr>
        <p:spPr>
          <a:xfrm>
            <a:off x="6883843" y="5734441"/>
            <a:ext cx="3727741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dirty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마을 부활</a:t>
            </a:r>
            <a:endParaRPr lang="en-US" altLang="ko-KR" sz="3500" dirty="0">
              <a:highlight>
                <a:srgbClr val="FFFF99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화살표: 오른쪽 25">
            <a:extLst>
              <a:ext uri="{FF2B5EF4-FFF2-40B4-BE49-F238E27FC236}">
                <a16:creationId xmlns:a16="http://schemas.microsoft.com/office/drawing/2014/main" id="{049A8E2F-93E6-FDAF-BF78-D8EB42002BCC}"/>
              </a:ext>
            </a:extLst>
          </p:cNvPr>
          <p:cNvSpPr/>
          <p:nvPr/>
        </p:nvSpPr>
        <p:spPr>
          <a:xfrm>
            <a:off x="8112778" y="3335345"/>
            <a:ext cx="1297404" cy="790664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776" y="1870616"/>
            <a:ext cx="3670251" cy="3437248"/>
          </a:xfrm>
          <a:prstGeom prst="ellipse">
            <a:avLst/>
          </a:prstGeom>
          <a:ln w="63500" cap="rnd">
            <a:solidFill>
              <a:srgbClr val="FFFF99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6697C7-D9EE-982C-DE13-CBF3A86C97B6}"/>
              </a:ext>
            </a:extLst>
          </p:cNvPr>
          <p:cNvSpPr txBox="1"/>
          <p:nvPr/>
        </p:nvSpPr>
        <p:spPr>
          <a:xfrm>
            <a:off x="10711368" y="3543564"/>
            <a:ext cx="1845985" cy="98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벌목</a:t>
            </a:r>
            <a:endParaRPr lang="en-US" altLang="ko-KR" sz="4400" dirty="0">
              <a:highlight>
                <a:srgbClr val="FFFF99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086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3668" y="2828573"/>
            <a:ext cx="7505661" cy="7919308"/>
            <a:chOff x="10393668" y="2828573"/>
            <a:chExt cx="7505661" cy="7919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3668" y="2828573"/>
              <a:ext cx="7505661" cy="7919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04" y="5422819"/>
            <a:ext cx="18322723" cy="2730817"/>
            <a:chOff x="-18504" y="5422819"/>
            <a:chExt cx="18322723" cy="2730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35305" y="4101971"/>
              <a:ext cx="36645446" cy="54616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04" y="5422819"/>
              <a:ext cx="18322723" cy="273081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75B99C-2FAE-5E0E-27E3-0F5333B31B3C}"/>
              </a:ext>
            </a:extLst>
          </p:cNvPr>
          <p:cNvSpPr txBox="1"/>
          <p:nvPr/>
        </p:nvSpPr>
        <p:spPr>
          <a:xfrm>
            <a:off x="3657600" y="6171068"/>
            <a:ext cx="944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Thank you</a:t>
            </a:r>
            <a:endParaRPr lang="ko-KR" altLang="en-US" sz="8800" dirty="0">
              <a:solidFill>
                <a:srgbClr val="3F340D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558" y="4264611"/>
            <a:ext cx="8773179" cy="118996"/>
            <a:chOff x="7101558" y="4264611"/>
            <a:chExt cx="8773179" cy="1189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558" y="4264611"/>
              <a:ext cx="8773179" cy="118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4566" y="7473347"/>
            <a:ext cx="9640171" cy="191653"/>
            <a:chOff x="6971429" y="7466605"/>
            <a:chExt cx="8824419" cy="1760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1429" y="7466605"/>
              <a:ext cx="8824419" cy="176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77240" y="4305648"/>
            <a:ext cx="1665574" cy="3263526"/>
            <a:chOff x="15677240" y="4305648"/>
            <a:chExt cx="1665574" cy="32635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77240" y="6935750"/>
              <a:ext cx="1624164" cy="633424"/>
              <a:chOff x="15677240" y="6935750"/>
              <a:chExt cx="1624164" cy="6334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5677240" y="6935750"/>
                <a:ext cx="1624164" cy="6334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677240" y="4305648"/>
              <a:ext cx="1624164" cy="633424"/>
              <a:chOff x="15677240" y="4305648"/>
              <a:chExt cx="1624164" cy="6334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77240" y="4305648"/>
                <a:ext cx="1624164" cy="6334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285916" y="5878852"/>
              <a:ext cx="2002417" cy="111380"/>
              <a:chOff x="16285916" y="5878852"/>
              <a:chExt cx="2002417" cy="11138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6285916" y="5878852"/>
                <a:ext cx="2002417" cy="1113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387812" y="3909427"/>
            <a:ext cx="819199" cy="819199"/>
            <a:chOff x="6387812" y="3909427"/>
            <a:chExt cx="819199" cy="81919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387812" y="3909427"/>
              <a:ext cx="819199" cy="819199"/>
              <a:chOff x="6387812" y="3909427"/>
              <a:chExt cx="819199" cy="81919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09404" y="3531019"/>
                <a:ext cx="1638397" cy="1638397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87812" y="3909427"/>
                <a:ext cx="819199" cy="81919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6854" y="4070105"/>
              <a:ext cx="629660" cy="4776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77220" y="3909427"/>
            <a:ext cx="819199" cy="819199"/>
            <a:chOff x="9177220" y="3909427"/>
            <a:chExt cx="819199" cy="8191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8812" y="3531019"/>
              <a:ext cx="1638397" cy="16383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7220" y="3909427"/>
              <a:ext cx="819199" cy="81919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26297" y="4070101"/>
            <a:ext cx="635445" cy="4776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966628" y="3909427"/>
            <a:ext cx="819199" cy="819199"/>
            <a:chOff x="11966628" y="3909427"/>
            <a:chExt cx="819199" cy="819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8220" y="3531019"/>
              <a:ext cx="1638397" cy="163839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6628" y="3909427"/>
              <a:ext cx="819199" cy="81919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15627" y="4070101"/>
            <a:ext cx="636547" cy="4789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749756" y="7146519"/>
            <a:ext cx="819199" cy="819199"/>
            <a:chOff x="8457548" y="7146519"/>
            <a:chExt cx="819199" cy="8191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9139" y="6768111"/>
              <a:ext cx="1638397" cy="163839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7548" y="7146519"/>
              <a:ext cx="819199" cy="81919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98797" y="7307198"/>
            <a:ext cx="635170" cy="4776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253819" y="7146519"/>
            <a:ext cx="819199" cy="819199"/>
            <a:chOff x="11253819" y="7146519"/>
            <a:chExt cx="819199" cy="8191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5411" y="6768111"/>
              <a:ext cx="1638397" cy="163839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53819" y="7146519"/>
              <a:ext cx="819199" cy="81919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02875" y="7307198"/>
            <a:ext cx="637925" cy="4789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050090" y="7146519"/>
            <a:ext cx="819199" cy="819199"/>
            <a:chOff x="14050090" y="7146519"/>
            <a:chExt cx="819199" cy="8191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71682" y="6768111"/>
              <a:ext cx="1638397" cy="163839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0090" y="7146519"/>
              <a:ext cx="819199" cy="81919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99160" y="7307198"/>
            <a:ext cx="634069" cy="47871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56036" y="3913950"/>
            <a:ext cx="819199" cy="819199"/>
            <a:chOff x="14756036" y="3913950"/>
            <a:chExt cx="819199" cy="8191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7627" y="3535542"/>
              <a:ext cx="1638397" cy="163839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6036" y="3913950"/>
              <a:ext cx="819199" cy="81919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05065" y="4074626"/>
            <a:ext cx="643984" cy="4776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5A10D3-041C-1EE2-F8A2-EEC502553AF0}"/>
              </a:ext>
            </a:extLst>
          </p:cNvPr>
          <p:cNvSpPr txBox="1"/>
          <p:nvPr/>
        </p:nvSpPr>
        <p:spPr>
          <a:xfrm>
            <a:off x="6387812" y="1295500"/>
            <a:ext cx="2020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42A8C-C19D-51FA-800C-08D809D75347}"/>
              </a:ext>
            </a:extLst>
          </p:cNvPr>
          <p:cNvSpPr txBox="1"/>
          <p:nvPr/>
        </p:nvSpPr>
        <p:spPr>
          <a:xfrm>
            <a:off x="6006281" y="4914462"/>
            <a:ext cx="1571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FD62F-D05A-E87D-D8F4-70E37547D073}"/>
              </a:ext>
            </a:extLst>
          </p:cNvPr>
          <p:cNvSpPr txBox="1"/>
          <p:nvPr/>
        </p:nvSpPr>
        <p:spPr>
          <a:xfrm>
            <a:off x="8573296" y="4954986"/>
            <a:ext cx="2070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및 테마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4CFB2-0A09-5C8A-A12A-582E886FC9E2}"/>
              </a:ext>
            </a:extLst>
          </p:cNvPr>
          <p:cNvSpPr txBox="1"/>
          <p:nvPr/>
        </p:nvSpPr>
        <p:spPr>
          <a:xfrm>
            <a:off x="11663418" y="4954985"/>
            <a:ext cx="1571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시장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7C4CE-B393-60EB-A07A-10D8B2932322}"/>
              </a:ext>
            </a:extLst>
          </p:cNvPr>
          <p:cNvSpPr txBox="1"/>
          <p:nvPr/>
        </p:nvSpPr>
        <p:spPr>
          <a:xfrm>
            <a:off x="14071620" y="4914462"/>
            <a:ext cx="23668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레퍼런스 게임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CD415-9B5F-604A-B978-BD4B3FB5B971}"/>
              </a:ext>
            </a:extLst>
          </p:cNvPr>
          <p:cNvSpPr txBox="1"/>
          <p:nvPr/>
        </p:nvSpPr>
        <p:spPr>
          <a:xfrm>
            <a:off x="13720551" y="8186932"/>
            <a:ext cx="16241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</a:t>
            </a:r>
            <a:endParaRPr lang="en-US" altLang="ko-KR" sz="3200" dirty="0">
              <a:solidFill>
                <a:srgbClr val="3F340D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구성 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F5391-60EB-9356-EEAA-52EA04D70B6A}"/>
              </a:ext>
            </a:extLst>
          </p:cNvPr>
          <p:cNvSpPr txBox="1"/>
          <p:nvPr/>
        </p:nvSpPr>
        <p:spPr>
          <a:xfrm>
            <a:off x="10882414" y="8219104"/>
            <a:ext cx="1624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핵심 재미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C8B9F-A025-B049-0CF5-636E924CB188}"/>
              </a:ext>
            </a:extLst>
          </p:cNvPr>
          <p:cNvSpPr txBox="1"/>
          <p:nvPr/>
        </p:nvSpPr>
        <p:spPr>
          <a:xfrm>
            <a:off x="8336711" y="8219104"/>
            <a:ext cx="165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 시나리오</a:t>
            </a:r>
            <a:endParaRPr lang="ko-KR" altLang="en-US" sz="3200" dirty="0">
              <a:solidFill>
                <a:srgbClr val="3F340D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7" name="Object 5">
            <a:extLst>
              <a:ext uri="{FF2B5EF4-FFF2-40B4-BE49-F238E27FC236}">
                <a16:creationId xmlns:a16="http://schemas.microsoft.com/office/drawing/2014/main" id="{350E0564-BF40-0AF6-86EB-AC3493130D78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16200000">
            <a:off x="-2393854" y="2389874"/>
            <a:ext cx="10359123" cy="5559083"/>
          </a:xfrm>
          <a:prstGeom prst="rect">
            <a:avLst/>
          </a:prstGeom>
        </p:spPr>
      </p:pic>
      <p:grpSp>
        <p:nvGrpSpPr>
          <p:cNvPr id="61" name="그룹 1012"/>
          <p:cNvGrpSpPr/>
          <p:nvPr/>
        </p:nvGrpSpPr>
        <p:grpSpPr>
          <a:xfrm>
            <a:off x="6556215" y="7159574"/>
            <a:ext cx="819199" cy="819199"/>
            <a:chOff x="8457548" y="7146519"/>
            <a:chExt cx="819199" cy="819199"/>
          </a:xfrm>
        </p:grpSpPr>
        <p:pic>
          <p:nvPicPr>
            <p:cNvPr id="62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9139" y="6768111"/>
              <a:ext cx="1638397" cy="1638397"/>
            </a:xfrm>
            <a:prstGeom prst="rect">
              <a:avLst/>
            </a:prstGeom>
          </p:spPr>
        </p:pic>
        <p:pic>
          <p:nvPicPr>
            <p:cNvPr id="63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7548" y="7146519"/>
              <a:ext cx="819199" cy="819199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B6C8B9F-A025-B049-0CF5-636E924CB188}"/>
              </a:ext>
            </a:extLst>
          </p:cNvPr>
          <p:cNvSpPr txBox="1"/>
          <p:nvPr/>
        </p:nvSpPr>
        <p:spPr>
          <a:xfrm>
            <a:off x="6177806" y="8232159"/>
            <a:ext cx="1624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코어 루프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29690" y="7294508"/>
            <a:ext cx="72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08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0" y="311072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457200" y="1782115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1-1.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개요</a:t>
            </a: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7A29B837-E0C3-E356-7098-AC654DFCD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066697"/>
              </p:ext>
            </p:extLst>
          </p:nvPr>
        </p:nvGraphicFramePr>
        <p:xfrm>
          <a:off x="457200" y="3822976"/>
          <a:ext cx="8686800" cy="6197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101741787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4059481298"/>
                    </a:ext>
                  </a:extLst>
                </a:gridCol>
              </a:tblGrid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꿈의 왕국</a:t>
                      </a:r>
                      <a:r>
                        <a:rPr lang="en-US" altLang="ko-KR" sz="3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: </a:t>
                      </a:r>
                      <a:r>
                        <a:rPr lang="ko-KR" altLang="en-US" sz="3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영원한 보금자리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61730"/>
                  </a:ext>
                </a:extLst>
              </a:tr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캐주얼 전략 시뮬레이션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55473"/>
                  </a:ext>
                </a:extLst>
              </a:tr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Android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04323"/>
                  </a:ext>
                </a:extLst>
              </a:tr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타겟층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10,20,30</a:t>
                      </a:r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대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남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</a:t>
                      </a:r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130451"/>
                  </a:ext>
                </a:extLst>
              </a:tr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지원언어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한국어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758596"/>
                  </a:ext>
                </a:extLst>
              </a:tr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유니티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3D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3801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39089E7-F551-3F58-D3A2-5F749664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850" y="5524500"/>
            <a:ext cx="7440063" cy="357237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5BEA8D1-B5FE-E848-A371-34A4565806F8}"/>
              </a:ext>
            </a:extLst>
          </p:cNvPr>
          <p:cNvSpPr/>
          <p:nvPr/>
        </p:nvSpPr>
        <p:spPr>
          <a:xfrm>
            <a:off x="14097000" y="5524500"/>
            <a:ext cx="838200" cy="3505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7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0" y="275392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419100" y="1752244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1-2.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B992-AD69-E80B-FD11-87271E3F6B19}"/>
              </a:ext>
            </a:extLst>
          </p:cNvPr>
          <p:cNvSpPr txBox="1"/>
          <p:nvPr/>
        </p:nvSpPr>
        <p:spPr>
          <a:xfrm>
            <a:off x="419100" y="3985907"/>
            <a:ext cx="1744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정체를 알 수 없는 몬스터</a:t>
            </a:r>
            <a:r>
              <a:rPr lang="ko-KR" altLang="ko-KR" sz="300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 </a:t>
            </a:r>
            <a:r>
              <a:rPr lang="ko-KR" altLang="ko-KR" sz="3000" dirty="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왕국을 공격하여 피난을 갔던 공주는 </a:t>
            </a:r>
            <a:r>
              <a:rPr lang="ko-KR" altLang="ko-KR" sz="300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왕국을 되</a:t>
            </a:r>
            <a:r>
              <a:rPr lang="ko-KR" altLang="en-US" sz="300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살리기</a:t>
            </a:r>
            <a:r>
              <a:rPr lang="en-US" altLang="ko-KR" sz="300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3000" dirty="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위해 돌아와 한</a:t>
            </a:r>
            <a:r>
              <a:rPr lang="en-US" altLang="ko-KR" sz="3000" dirty="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3000" dirty="0" err="1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마을씩</a:t>
            </a:r>
            <a:r>
              <a:rPr lang="ko-KR" altLang="ko-KR" sz="3000" dirty="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부활시켜 나간다</a:t>
            </a:r>
            <a:r>
              <a:rPr lang="en-US" altLang="ko-KR" sz="3000" dirty="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0" name="Picture 2" descr="6 Ways to Protect Your Data, Your Devices, and Your Digital Identity">
            <a:extLst>
              <a:ext uri="{FF2B5EF4-FFF2-40B4-BE49-F238E27FC236}">
                <a16:creationId xmlns:a16="http://schemas.microsoft.com/office/drawing/2014/main" id="{23856D3F-8632-09D0-0C31-6E8DC58D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829" y="6059594"/>
            <a:ext cx="5705981" cy="396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완전히 버려지고 폐허가 되버린 도시">
            <a:extLst>
              <a:ext uri="{FF2B5EF4-FFF2-40B4-BE49-F238E27FC236}">
                <a16:creationId xmlns:a16="http://schemas.microsoft.com/office/drawing/2014/main" id="{B41DD539-81CD-5F14-352E-97CEC12C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581775"/>
            <a:ext cx="65627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85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11341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및 테마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609600" y="1914823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2-1.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핵심 컨셉과 테마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D6FEA-94B8-1196-EC45-76EA06969CA6}"/>
              </a:ext>
            </a:extLst>
          </p:cNvPr>
          <p:cNvSpPr txBox="1"/>
          <p:nvPr/>
        </p:nvSpPr>
        <p:spPr>
          <a:xfrm>
            <a:off x="533400" y="2622709"/>
            <a:ext cx="1793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마을의 상인과 상점을 부활시켜 왕국을 되살리자</a:t>
            </a:r>
            <a:r>
              <a:rPr lang="en-US" altLang="ko-KR" sz="36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36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노력과 부활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E1D267-9EE7-6B4A-0E26-EB9B7D044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4" y="4457700"/>
            <a:ext cx="6022785" cy="4876800"/>
          </a:xfrm>
          <a:prstGeom prst="rect">
            <a:avLst/>
          </a:prstGeom>
        </p:spPr>
      </p:pic>
      <p:pic>
        <p:nvPicPr>
          <p:cNvPr id="3074" name="Picture 2" descr="프리뷰] 블레스 언리쉬드 PC, 고품질 그래픽이 압권 : 네이트 뉴스">
            <a:extLst>
              <a:ext uri="{FF2B5EF4-FFF2-40B4-BE49-F238E27FC236}">
                <a16:creationId xmlns:a16="http://schemas.microsoft.com/office/drawing/2014/main" id="{814BBCA9-7CD6-47DC-164D-FA7EE961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715353"/>
            <a:ext cx="7753765" cy="436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4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및 테마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609600" y="1885285"/>
            <a:ext cx="441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2-2.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B992-AD69-E80B-FD11-87271E3F6B19}"/>
              </a:ext>
            </a:extLst>
          </p:cNvPr>
          <p:cNvSpPr txBox="1"/>
          <p:nvPr/>
        </p:nvSpPr>
        <p:spPr>
          <a:xfrm>
            <a:off x="497715" y="2392236"/>
            <a:ext cx="174498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어둡고 피폐한 마을에서 활기찬 마을로 변신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ED3C1D2-538D-A2FE-A698-EBFAFF08ED68}"/>
              </a:ext>
            </a:extLst>
          </p:cNvPr>
          <p:cNvSpPr/>
          <p:nvPr/>
        </p:nvSpPr>
        <p:spPr>
          <a:xfrm>
            <a:off x="8305800" y="6414188"/>
            <a:ext cx="1272324" cy="796318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F3B855-0C3C-93C4-0177-F35C76C4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41" y="4562271"/>
            <a:ext cx="6948943" cy="4528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F7D167-9B3E-C31A-88A3-AEBF3741B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230" y="4533899"/>
            <a:ext cx="7068369" cy="45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6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및 테마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609600" y="1885285"/>
            <a:ext cx="441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2-2.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B992-AD69-E80B-FD11-87271E3F6B19}"/>
              </a:ext>
            </a:extLst>
          </p:cNvPr>
          <p:cNvSpPr txBox="1"/>
          <p:nvPr/>
        </p:nvSpPr>
        <p:spPr>
          <a:xfrm>
            <a:off x="497715" y="2392236"/>
            <a:ext cx="174498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어둡고 피폐한 마을에서 활기찬 마을로 변신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ED3C1D2-538D-A2FE-A698-EBFAFF08ED68}"/>
              </a:ext>
            </a:extLst>
          </p:cNvPr>
          <p:cNvSpPr/>
          <p:nvPr/>
        </p:nvSpPr>
        <p:spPr>
          <a:xfrm>
            <a:off x="8378890" y="6434717"/>
            <a:ext cx="1272324" cy="796318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9" y="4838699"/>
            <a:ext cx="7643635" cy="42385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4838699"/>
            <a:ext cx="7619823" cy="4238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2367" y="952610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1~5</a:t>
            </a:r>
            <a:r>
              <a:rPr lang="ko-KR" altLang="en-US" dirty="0"/>
              <a:t> 스테이지 중 </a:t>
            </a:r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</p:spTree>
    <p:extLst>
      <p:ext uri="{BB962C8B-B14F-4D97-AF65-F5344CB8AC3E}">
        <p14:creationId xmlns:p14="http://schemas.microsoft.com/office/powerpoint/2010/main" val="4104498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및 테마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609600" y="1885285"/>
            <a:ext cx="441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2-2.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B992-AD69-E80B-FD11-87271E3F6B19}"/>
              </a:ext>
            </a:extLst>
          </p:cNvPr>
          <p:cNvSpPr txBox="1"/>
          <p:nvPr/>
        </p:nvSpPr>
        <p:spPr>
          <a:xfrm>
            <a:off x="497715" y="2392236"/>
            <a:ext cx="174498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어둡고 피폐한 마을에서 활기찬 마을로 변신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72367" y="952610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1~5</a:t>
            </a:r>
            <a:r>
              <a:rPr lang="ko-KR" altLang="en-US" dirty="0"/>
              <a:t> 스테이지 중 </a:t>
            </a:r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058748"/>
            <a:ext cx="9067800" cy="50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896</Words>
  <Application>Microsoft Office PowerPoint</Application>
  <PresentationFormat>사용자 지정</PresentationFormat>
  <Paragraphs>226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Times New Roman</vt:lpstr>
      <vt:lpstr>Arial</vt:lpstr>
      <vt:lpstr>Calibri</vt:lpstr>
      <vt:lpstr>새굴림</vt:lpstr>
      <vt:lpstr>?? ??</vt:lpstr>
      <vt:lpstr>맑은 고딕</vt:lpstr>
      <vt:lpstr>NanumSquareRound Bold</vt:lpstr>
      <vt:lpstr>한컴 윤고딕 240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seoulit</cp:lastModifiedBy>
  <cp:revision>95</cp:revision>
  <dcterms:created xsi:type="dcterms:W3CDTF">2023-03-09T19:41:27Z</dcterms:created>
  <dcterms:modified xsi:type="dcterms:W3CDTF">2023-05-02T06:14:59Z</dcterms:modified>
</cp:coreProperties>
</file>